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Source Code Pro"/>
      <p:regular r:id="rId41"/>
      <p:bold r:id="rId42"/>
      <p:italic r:id="rId43"/>
      <p:boldItalic r:id="rId44"/>
    </p:embeddedFont>
    <p:embeddedFont>
      <p:font typeface="Average"/>
      <p:regular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5f29368a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5f29368a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c6339ecc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c6339ecc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c6339ecc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c6339ecc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Stress the idea of </a:t>
            </a:r>
            <a:r>
              <a:rPr i="1" lang="en-GB">
                <a:solidFill>
                  <a:schemeClr val="dk1"/>
                </a:solidFill>
              </a:rPr>
              <a:t>experience</a:t>
            </a:r>
            <a:r>
              <a:rPr lang="en-GB">
                <a:solidFill>
                  <a:schemeClr val="dk1"/>
                </a:solidFill>
              </a:rPr>
              <a:t> → computers improve performance by seeing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Use analogy: Just like humans learn by experience (e.g. recognizing cats after seeing many examples).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Clarify: ML ≠ magic → it’s statistics + computation + data.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c6339ecc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c6339ecc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c6339ecc7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c6339ecc7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Make it relatable: Ask audience </a:t>
            </a:r>
            <a:r>
              <a:rPr i="1" lang="en-GB">
                <a:solidFill>
                  <a:schemeClr val="dk1"/>
                </a:solidFill>
              </a:rPr>
              <a:t>“Who here is working with large datasets?”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Connect to their reality: ML can save time &amp; reveal hidden structure.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c6339ecc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c6339ecc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“Now you might wonder — where do deep neural networks fit in?”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eb1a2a05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eb1a2a05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“Now you might wonder — where do deep neural networks fit in?”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c6339ecc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c6339ecc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Emphasize: In this course, focus will be on </a:t>
            </a:r>
            <a:r>
              <a:rPr b="1" lang="en-GB">
                <a:solidFill>
                  <a:schemeClr val="dk1"/>
                </a:solidFill>
              </a:rPr>
              <a:t>classical ML</a:t>
            </a:r>
            <a:r>
              <a:rPr lang="en-GB">
                <a:solidFill>
                  <a:schemeClr val="dk1"/>
                </a:solidFill>
              </a:rPr>
              <a:t> because: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Easier to learn foundations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Works well on smaller scientific datasets (most PhD research contexts)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The concepts transfer to deep learning later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c6339ecc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c6339ecc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isn’t “plug data, get results” — it requires cycles of cleaning, testing, refining.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c6339ecc7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c6339ecc7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Encourage students to reflect: </a:t>
            </a:r>
            <a:r>
              <a:rPr i="1" lang="en-GB">
                <a:solidFill>
                  <a:schemeClr val="dk1"/>
                </a:solidFill>
              </a:rPr>
              <a:t>“Is my dataset representative of what I want to study?”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c6339ec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c6339ec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eb1a2a05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eb1a2a05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Encourage students to reflect: </a:t>
            </a:r>
            <a:r>
              <a:rPr i="1" lang="en-GB">
                <a:solidFill>
                  <a:schemeClr val="dk1"/>
                </a:solidFill>
              </a:rPr>
              <a:t>“Is my dataset representative of what I want to study?”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c6339ecc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c6339ecc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c6339ecc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c6339ecc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c6339ecc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7c6339ecc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5f29368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5f29368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c6339ecc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c6339ecc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5f29368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5f29368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5f29368a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5f29368a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eb1a2a0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eb1a2a0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eb1a2a0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eb1a2a0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c6339ecc7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c6339ecc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eb1a2a0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eb1a2a0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eb1a2a0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eb1a2a0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eb1a2a05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eb1a2a05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eb1a2a0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eb1a2a0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c6339ecc7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c6339ecc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eb1a2a05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eb1a2a05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6339ecc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6339ecc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c6339ecc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c6339ecc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5f29368a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5f29368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5f29368a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5f29368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5f29368a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5f29368a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5f29368a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5f29368a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www.v7labs.com/blog/supervised-vs-unsupervised-learning" TargetMode="External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hyperlink" Target="https://medium.com/@mudasserch1/5-core-steps-to-understand-machine-learning-workflow-a-guide-for-beginners-737040850d9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www.linkedin.com/pulse/garbage-out-chanthoeun-chiv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aws.amazon.com/machine-learning/latest/dg/model-fit-underfitting-vs-overfitting.html" TargetMode="External"/><Relationship Id="rId4" Type="http://schemas.openxmlformats.org/officeDocument/2006/relationships/hyperlink" Target="https://vitalflux.com/overfitting-underfitting-concepts-interview-questions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geeksforgeeks.org/machine-learning/ml-introduction-data-machine-learning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geeksforgeeks.org/machine-learning/ml-handling-missing-values/" TargetMode="External"/><Relationship Id="rId4" Type="http://schemas.openxmlformats.org/officeDocument/2006/relationships/hyperlink" Target="https://www.geeksforgeeks.org/machine-learning/categorical-data-encoding-techniques-in-machine-learning/" TargetMode="External"/><Relationship Id="rId5" Type="http://schemas.openxmlformats.org/officeDocument/2006/relationships/hyperlink" Target="https://www.geeksforgeeks.org/data-analysis/normalization-and-scaling/" TargetMode="External"/><Relationship Id="rId6" Type="http://schemas.openxmlformats.org/officeDocument/2006/relationships/hyperlink" Target="https://www.geeksforgeeks.org/machine-learning/data-pre-processing-wit-sklearn-using-standard-and-minmax-scaler/" TargetMode="External"/><Relationship Id="rId7" Type="http://schemas.openxmlformats.org/officeDocument/2006/relationships/hyperlink" Target="https://www.geeksforgeeks.org/machine-learning/how-to-split-a-dataset-into-train-and-test-sets-using-python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Session 1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501475"/>
            <a:ext cx="83748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TUM PhD students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Claudia Serrano Colome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claudiaserranocolome@gmail.com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Everything is set for the session!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350" y="1107450"/>
            <a:ext cx="5679299" cy="38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Machine Learning (ML)? And why ML?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ML Workflow	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handling and preprocessing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Handling missing values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Encoding categorical variables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Feature scaling &amp; normalization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Splitting data into training/test sets</a:t>
            </a:r>
            <a:endParaRPr sz="1800"/>
          </a:p>
        </p:txBody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Today's</a:t>
            </a:r>
            <a:r>
              <a:rPr lang="en-GB"/>
              <a:t> session outlook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Definition: “A computer program is said to learn from experience E with respect to some class of tasks T and performance measure P if its performance at tasks in T improves with experience E.” (Tom Mitchell, 1997)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Simpler version: “ML is about teaching computers to find patterns in data and make predictions without being explicitly programmed.”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vs Statistics vs AI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AI: </a:t>
            </a:r>
            <a:r>
              <a:rPr lang="en-GB"/>
              <a:t>Broad field aiming to build “intelligent” machines.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Machine Learning:</a:t>
            </a:r>
            <a:r>
              <a:rPr lang="en-GB"/>
              <a:t> A subfield of AI, focused on algorithms that learn patterns from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Statistics: </a:t>
            </a:r>
            <a:r>
              <a:rPr lang="en-GB"/>
              <a:t>Foundation for ML; focuses on inference and understanding relationships.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AI = the big picture, ML = practical methods, Statistics = theoretical roots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 tasks (classification, detection, prediction).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Extract patterns from complex/high-dimensional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Handle large datasets that traditional methods struggle with.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Cross-disciplinary applications: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Bioinformatics: gene expression clustering.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Physics: predicting material properties.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Social Sciences: text classification for surveys.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Engineering: fault detection in machines.</a:t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Machine Learning?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Machine Learning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Data has input (features) and output (labels).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Examples: Predict house prices, classify tumor as benign/malignant.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Unsupervised Learning: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No labels, only data.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Examples: Cluster customers, reduce dimensionality with PCA.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6018" l="2043" r="2033" t="66002"/>
          <a:stretch/>
        </p:blipFill>
        <p:spPr>
          <a:xfrm>
            <a:off x="3009175" y="3701275"/>
            <a:ext cx="3047650" cy="12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Machine Learning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32989" l="0" r="0" t="0"/>
          <a:stretch/>
        </p:blipFill>
        <p:spPr>
          <a:xfrm>
            <a:off x="4912774" y="716487"/>
            <a:ext cx="3986175" cy="37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4797407" y="4569314"/>
            <a:ext cx="41328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Source: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https://www.v7labs.com/blog/supervised-vs-unsupervised-learning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12400" l="3457" r="4086" t="7702"/>
          <a:stretch/>
        </p:blipFill>
        <p:spPr>
          <a:xfrm>
            <a:off x="523200" y="1182525"/>
            <a:ext cx="3581976" cy="20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6018" l="50157" r="2031" t="66002"/>
          <a:stretch/>
        </p:blipFill>
        <p:spPr>
          <a:xfrm>
            <a:off x="1567075" y="3653350"/>
            <a:ext cx="1677240" cy="13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1365175" y="3290650"/>
            <a:ext cx="2230500" cy="36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rgbClr val="272822"/>
                </a:solidFill>
                <a:latin typeface="Arial"/>
                <a:ea typeface="Arial"/>
                <a:cs typeface="Arial"/>
                <a:sym typeface="Arial"/>
              </a:rPr>
              <a:t>Dimensionality reduction and Clustering</a:t>
            </a:r>
            <a:endParaRPr b="1" sz="1600">
              <a:solidFill>
                <a:srgbClr val="27282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ML vs Deep Learning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ML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Relies on engineered features (manual preprocessing, domain expertise).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Algorithms: linear/logistic regression, decision trees, SVMs, k-means,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Works well with structured/tabular data (Excel-like datasets, experiments, surveys).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Uses neural networks with many layers to learn features automatically.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Particularly powerful for unstructured data (images, audio, text).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Requires large datasets + GPU computation.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ML Workflow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4521250"/>
            <a:ext cx="33129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</a:t>
            </a:r>
            <a:r>
              <a:rPr lang="en-GB"/>
              <a:t>orkflow is iterative, not linear.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638" y="1152475"/>
            <a:ext cx="6806724" cy="3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4874300" y="4473175"/>
            <a:ext cx="41328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42"/>
              <a:t>Source: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https://medium.com/@mudasserch1/5-core-steps-to-understand-machine-learning-workflow-a-guide-for-beginners-737040850d9b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Role of Data in ML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Quantity</a:t>
            </a:r>
            <a:r>
              <a:rPr lang="en-GB"/>
              <a:t> of data is very important to train machine learning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Quality</a:t>
            </a:r>
            <a:r>
              <a:rPr lang="en-GB"/>
              <a:t> is, though, even more important.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Potential Issues</a:t>
            </a:r>
            <a:r>
              <a:rPr lang="en-GB"/>
              <a:t>: noisy data, biased data, missing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“Garbage in, garbage out” principle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475" y="2680975"/>
            <a:ext cx="4019725" cy="22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4427050"/>
            <a:ext cx="41328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Source:</a:t>
            </a:r>
            <a:r>
              <a:rPr lang="en-GB" sz="2642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https://www.linkedin.com/pulse/garbage-out-chanthoeun-chiv/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Claudia Serrano Colome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From a town close to Barcelona, Spain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Moved to Munich on January 2025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Machine Learning Engineer at NoMaze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Background in Mathematics and Physics, PhD in Biomedicine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 really enjoy teaching, specially programming and data analysis tools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600" y="445025"/>
            <a:ext cx="1112426" cy="11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13219"/>
            <a:ext cx="9143998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Pitfalls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Overfitting (model too complex, memorizes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Underfitting (model too simple, misses patterns)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leakage (test info leaking into training)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Bias in datasets → biased predictions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4427050"/>
            <a:ext cx="8158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Source: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https://docs.aws.amazon.com/machine-learning/latest/dg/model-fit-underfitting-vs-overfitting.html</a:t>
            </a:r>
            <a:r>
              <a:rPr lang="en-GB" sz="2642"/>
              <a:t> </a:t>
            </a:r>
            <a:r>
              <a:rPr lang="en-GB" sz="1700"/>
              <a:t>and</a:t>
            </a:r>
            <a:r>
              <a:rPr lang="en-GB" sz="2642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https://vitalflux.com/overfitting-underfitting-concepts-interview-questions/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1" y="2571750"/>
            <a:ext cx="5967043" cy="18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6525" y="2746863"/>
            <a:ext cx="2528850" cy="14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you use ML in your research?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47590" l="1728" r="60945" t="9383"/>
          <a:stretch/>
        </p:blipFill>
        <p:spPr>
          <a:xfrm>
            <a:off x="6728400" y="2840675"/>
            <a:ext cx="2043599" cy="19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 b="32496" l="11043" r="9736" t="0"/>
          <a:stretch/>
        </p:blipFill>
        <p:spPr>
          <a:xfrm>
            <a:off x="2407550" y="1890200"/>
            <a:ext cx="3625775" cy="300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50" y="374674"/>
            <a:ext cx="1900126" cy="19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333238" y="1515675"/>
            <a:ext cx="2043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Data preprocessing</a:t>
            </a:r>
            <a:endParaRPr sz="1600"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89949" y="969650"/>
            <a:ext cx="36864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Example with gene </a:t>
            </a:r>
            <a:r>
              <a:rPr lang="en-GB" sz="1700"/>
              <a:t>expression</a:t>
            </a:r>
            <a:r>
              <a:rPr lang="en-GB" sz="1700"/>
              <a:t> data</a:t>
            </a:r>
            <a:endParaRPr sz="1700"/>
          </a:p>
        </p:txBody>
      </p:sp>
      <p:sp>
        <p:nvSpPr>
          <p:cNvPr id="211" name="Google Shape;211;p33"/>
          <p:cNvSpPr/>
          <p:nvPr/>
        </p:nvSpPr>
        <p:spPr>
          <a:xfrm>
            <a:off x="4076288" y="4633050"/>
            <a:ext cx="288300" cy="25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6">
            <a:alphaModFix/>
          </a:blip>
          <a:srcRect b="44521" l="24213" r="11982" t="0"/>
          <a:stretch/>
        </p:blipFill>
        <p:spPr>
          <a:xfrm>
            <a:off x="169150" y="2360225"/>
            <a:ext cx="1792100" cy="1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4147" y="1967100"/>
            <a:ext cx="15714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Data collection</a:t>
            </a:r>
            <a:endParaRPr sz="1600"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6752812" y="0"/>
            <a:ext cx="2043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Biological validation</a:t>
            </a:r>
            <a:endParaRPr sz="1600"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7374605" y="2457000"/>
            <a:ext cx="751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Model</a:t>
            </a:r>
            <a:endParaRPr sz="1600"/>
          </a:p>
        </p:txBody>
      </p:sp>
      <p:cxnSp>
        <p:nvCxnSpPr>
          <p:cNvPr id="216" name="Google Shape;216;p33"/>
          <p:cNvCxnSpPr/>
          <p:nvPr/>
        </p:nvCxnSpPr>
        <p:spPr>
          <a:xfrm>
            <a:off x="2028548" y="3237158"/>
            <a:ext cx="298200" cy="37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3"/>
          <p:cNvCxnSpPr/>
          <p:nvPr/>
        </p:nvCxnSpPr>
        <p:spPr>
          <a:xfrm flipH="1" rot="10800000">
            <a:off x="6133756" y="3835775"/>
            <a:ext cx="471300" cy="25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33"/>
          <p:cNvCxnSpPr/>
          <p:nvPr/>
        </p:nvCxnSpPr>
        <p:spPr>
          <a:xfrm rot="10800000">
            <a:off x="8325800" y="2403050"/>
            <a:ext cx="249900" cy="39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python?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Open-source, free, and easy to 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Huge community and vast ecosystem of scientific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-GB"/>
              <a:t>Excellent for reproducibility and research workflows (Jupyter, GitHub,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</a:pPr>
            <a:r>
              <a:rPr lang="en-GB"/>
              <a:t>Bridges </a:t>
            </a:r>
            <a:r>
              <a:rPr b="1" lang="en-GB"/>
              <a:t>statistics, data visualization, and machine learning</a:t>
            </a:r>
            <a:r>
              <a:rPr lang="en-GB"/>
              <a:t> in one environment</a:t>
            </a:r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for Machine Learning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Packages in Data Science and ML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37" y="1201696"/>
            <a:ext cx="7825724" cy="3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35727" l="7749" r="75566" t="56868"/>
          <a:stretch/>
        </p:blipFill>
        <p:spPr>
          <a:xfrm>
            <a:off x="1767025" y="3657850"/>
            <a:ext cx="1362300" cy="2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Handling and Preprocessing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541852" y="-43468"/>
            <a:ext cx="47163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Source</a:t>
            </a:r>
            <a:r>
              <a:rPr lang="en-GB" sz="1500"/>
              <a:t>:</a:t>
            </a:r>
            <a:r>
              <a:rPr lang="en-GB" sz="2642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https://www.geeksforgeeks.org/machine-learning/ml-introduction-data-machine-learning/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575" y="1086375"/>
            <a:ext cx="5909750" cy="29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 rotWithShape="1">
          <a:blip r:embed="rId5">
            <a:alphaModFix/>
          </a:blip>
          <a:srcRect b="13140" l="0" r="48506" t="33292"/>
          <a:stretch/>
        </p:blipFill>
        <p:spPr>
          <a:xfrm>
            <a:off x="1517575" y="4041250"/>
            <a:ext cx="2049549" cy="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/>
          <p:nvPr/>
        </p:nvSpPr>
        <p:spPr>
          <a:xfrm>
            <a:off x="1528625" y="1086375"/>
            <a:ext cx="2049600" cy="3701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Handling missing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scaling &amp;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Splitting data into training/test 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Titanic Dataset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023" y="0"/>
            <a:ext cx="5336976" cy="27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1575"/>
            <a:ext cx="6105525" cy="25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152475"/>
            <a:ext cx="42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Handling missing values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900" y="726815"/>
            <a:ext cx="45148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4335950" y="3076475"/>
            <a:ext cx="43743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Drop rows/columns (risky)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df.drop_na()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Imputation (mean, median, mode…)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df['Marks'].fillna(df['Marks'].mean())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1152475"/>
            <a:ext cx="42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Handling missing values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25" y="76201"/>
            <a:ext cx="353807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you?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PhD students at TUM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325" y="561000"/>
            <a:ext cx="4819450" cy="2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/>
          <p:nvPr/>
        </p:nvSpPr>
        <p:spPr>
          <a:xfrm>
            <a:off x="4143650" y="499925"/>
            <a:ext cx="3364800" cy="10287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b="0" l="0" r="65262" t="0"/>
          <a:stretch/>
        </p:blipFill>
        <p:spPr>
          <a:xfrm>
            <a:off x="5479975" y="445025"/>
            <a:ext cx="1226676" cy="1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 rotWithShape="1">
          <a:blip r:embed="rId4">
            <a:alphaModFix/>
          </a:blip>
          <a:srcRect b="0" l="35279" r="0" t="0"/>
          <a:stretch/>
        </p:blipFill>
        <p:spPr>
          <a:xfrm>
            <a:off x="6547000" y="2437950"/>
            <a:ext cx="2285300" cy="1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64184" r="2600" t="0"/>
          <a:stretch/>
        </p:blipFill>
        <p:spPr>
          <a:xfrm>
            <a:off x="4528200" y="2437950"/>
            <a:ext cx="1172900" cy="17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1480575" y="3639325"/>
            <a:ext cx="35283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Label Encoding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sklearn.preprocessing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 = LabelEncoder()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le.fit_transform(data)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>
            <a:off x="5624200" y="4122925"/>
            <a:ext cx="31437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2. One-hot Encoding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pd.get_dummies(</a:t>
            </a: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df['Color'])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3" name="Google Shape;293;p43"/>
          <p:cNvSpPr txBox="1"/>
          <p:nvPr/>
        </p:nvSpPr>
        <p:spPr>
          <a:xfrm>
            <a:off x="6803800" y="292200"/>
            <a:ext cx="14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Categorical 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311700" y="1152475"/>
            <a:ext cx="4043400" cy="28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scaling &amp;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950" y="278800"/>
            <a:ext cx="4894025" cy="22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4">
            <a:alphaModFix/>
          </a:blip>
          <a:srcRect b="0" l="0" r="0" t="76227"/>
          <a:stretch/>
        </p:blipFill>
        <p:spPr>
          <a:xfrm>
            <a:off x="5424250" y="2586075"/>
            <a:ext cx="3583726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/>
        </p:nvSpPr>
        <p:spPr>
          <a:xfrm>
            <a:off x="4447025" y="3485500"/>
            <a:ext cx="43269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Standardization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scaler = StandardScaler()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 = </a:t>
            </a: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scaler</a:t>
            </a: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.fit(data)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scaled_data = scale.transform(data)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220800" y="3485500"/>
            <a:ext cx="46731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Normalization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scaler = MinMaxScaler()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normalize = scaler.fit(data)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scaled_data = scale.transform(data)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Splitting data into training/test 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 rotWithShape="1">
          <a:blip r:embed="rId3">
            <a:alphaModFix/>
          </a:blip>
          <a:srcRect b="30675" l="12300" r="64568" t="23264"/>
          <a:stretch/>
        </p:blipFill>
        <p:spPr>
          <a:xfrm>
            <a:off x="4372350" y="734725"/>
            <a:ext cx="1923276" cy="2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 rotWithShape="1">
          <a:blip r:embed="rId3">
            <a:alphaModFix/>
          </a:blip>
          <a:srcRect b="17425" l="60784" r="12194" t="17262"/>
          <a:stretch/>
        </p:blipFill>
        <p:spPr>
          <a:xfrm>
            <a:off x="6719600" y="278750"/>
            <a:ext cx="2303175" cy="29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/>
        </p:nvSpPr>
        <p:spPr>
          <a:xfrm>
            <a:off x="2615025" y="3793150"/>
            <a:ext cx="5874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sklearn split function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X_train, X_test, y_train, y_test = train_test_split(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X, y, test_size=0.05, random_state=0)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 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Missing values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https://www.geeksforgeeks.org/machine-learning/ml-handling-missing-values/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https://www.geeksforgeeks.org/machine-learning/categorical-data-encoding-techniques-in-machine-learning/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scaling &amp; normalization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https://www.geeksforgeeks.org/data-analysis/normalization-and-scaling/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https://www.geeksforgeeks.org/machine-learning/data-pre-processing-wit-sklearn-using-standard-and-minmax-scaler/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Splitting data into training/test sets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https://www.geeksforgeeks.org/machine-learning/how-to-split-a-dataset-into-train-and-test-sets-using-python/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this course about?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hands on experience on different Machine Learning tools so that you can apply them to your own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S1: Introduction to Machine Learning and Data Preparation.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S2: Supervised Learning: Classification and Regression.</a:t>
            </a:r>
            <a:endParaRPr b="1" sz="1650">
              <a:solidFill>
                <a:srgbClr val="F0F6FC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S3: Unsupervised Learning: Clustering methods and Dimensionality reduction.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GB" sz="16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S4: Model Evaluation and Applications in Research.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We’ll Use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-&gt; </a:t>
            </a:r>
            <a:r>
              <a:rPr lang="en-GB" sz="1600">
                <a:latin typeface="Source Code Pro"/>
                <a:ea typeface="Source Code Pro"/>
                <a:cs typeface="Source Code Pro"/>
                <a:sym typeface="Source Code Pro"/>
              </a:rPr>
              <a:t>https://github.com/cserranocolome/ml_course_intro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Slides -&gt; some theory and introduction to the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Jupyter notebook -&gt; hands on exercises in an interactive way.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163175" y="94925"/>
            <a:ext cx="68517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65"/>
              <a:t>Navigate to </a:t>
            </a:r>
            <a:r>
              <a:rPr lang="en-GB" sz="1380">
                <a:latin typeface="Source Code Pro"/>
                <a:ea typeface="Source Code Pro"/>
                <a:cs typeface="Source Code Pro"/>
                <a:sym typeface="Source Code Pro"/>
              </a:rPr>
              <a:t>https://github.com/cserranocolome/ml_course_intro</a:t>
            </a:r>
            <a:endParaRPr sz="138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Download the materials for the session</a:t>
            </a:r>
            <a:endParaRPr sz="1565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25" y="1065800"/>
            <a:ext cx="7504358" cy="3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5431925" y="2461200"/>
            <a:ext cx="653700" cy="35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3918300" y="3864825"/>
            <a:ext cx="2225100" cy="192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3805950"/>
            <a:ext cx="74661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Unzip the folder and you will find the slides and jupyter notebook for the session </a:t>
            </a:r>
            <a:endParaRPr sz="1565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0295"/>
            <a:ext cx="9143999" cy="1862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86100" y="2201658"/>
            <a:ext cx="2282700" cy="230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86100" y="2480428"/>
            <a:ext cx="2282700" cy="230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100106" y="3253272"/>
            <a:ext cx="2562900" cy="230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50" y="1094650"/>
            <a:ext cx="6259589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Anaconda Navigator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057100" y="302975"/>
            <a:ext cx="4729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Start Anaconda Navigator and click on Launch under the jupyter notebook tool</a:t>
            </a:r>
            <a:endParaRPr sz="1565"/>
          </a:p>
        </p:txBody>
      </p:sp>
      <p:sp>
        <p:nvSpPr>
          <p:cNvPr id="113" name="Google Shape;113;p20"/>
          <p:cNvSpPr/>
          <p:nvPr/>
        </p:nvSpPr>
        <p:spPr>
          <a:xfrm>
            <a:off x="5341225" y="2845775"/>
            <a:ext cx="653700" cy="3558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175"/>
            <a:ext cx="4729201" cy="273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Jupyter Notebook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5105050" y="2004650"/>
            <a:ext cx="33072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565"/>
              <a:t>Navigate to the course directory that you just downloaded and click on </a:t>
            </a:r>
            <a:r>
              <a:rPr b="1" lang="en-GB" sz="1565">
                <a:latin typeface="Source Code Pro"/>
                <a:ea typeface="Source Code Pro"/>
                <a:cs typeface="Source Code Pro"/>
                <a:sym typeface="Source Code Pro"/>
              </a:rPr>
              <a:t>s1.ipynb</a:t>
            </a:r>
            <a:endParaRPr b="1" sz="1565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1168750" y="2571750"/>
            <a:ext cx="3551700" cy="40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311700" y="3249550"/>
            <a:ext cx="3551700" cy="354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